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</p:sldMasterIdLst>
  <p:notesMasterIdLst>
    <p:notesMasterId r:id="rId28"/>
  </p:notesMasterIdLst>
  <p:handoutMasterIdLst>
    <p:handoutMasterId r:id="rId29"/>
  </p:handoutMasterIdLst>
  <p:sldIdLst>
    <p:sldId id="256" r:id="rId8"/>
    <p:sldId id="259" r:id="rId9"/>
    <p:sldId id="27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61" r:id="rId19"/>
    <p:sldId id="307" r:id="rId20"/>
    <p:sldId id="294" r:id="rId21"/>
    <p:sldId id="328" r:id="rId22"/>
    <p:sldId id="320" r:id="rId23"/>
    <p:sldId id="321" r:id="rId24"/>
    <p:sldId id="322" r:id="rId25"/>
    <p:sldId id="315" r:id="rId26"/>
    <p:sldId id="26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FB32"/>
    <a:srgbClr val="660066"/>
    <a:srgbClr val="006600"/>
    <a:srgbClr val="000066"/>
    <a:srgbClr val="C4C3D5"/>
    <a:srgbClr val="00FF00"/>
    <a:srgbClr val="DF3621"/>
    <a:srgbClr val="543E6D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7" autoAdjust="0"/>
    <p:restoredTop sz="94695" autoAdjust="0"/>
  </p:normalViewPr>
  <p:slideViewPr>
    <p:cSldViewPr>
      <p:cViewPr varScale="1">
        <p:scale>
          <a:sx n="69" d="100"/>
          <a:sy n="69" d="100"/>
        </p:scale>
        <p:origin x="1002" y="72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5AF7C87-4B25-443E-8A97-CF9D97091ED3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ACCDDAE-828E-4336-8330-98808101E3A3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3482D995-1B30-4462-B4E9-D58CC7E198F1}" type="slidenum">
              <a:rPr lang="ru-RU" altLang="ru-RU"/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83B40E15-AAC1-414D-8F18-14039AEF52C8}" type="slidenum">
              <a:rPr lang="ru-RU" altLang="ru-RU"/>
              <a:t>2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98D21C6B-DA5C-4A6D-8235-404B6EC00A77}" type="slidenum">
              <a:rPr lang="ru-RU" altLang="ru-RU"/>
              <a:t>12</a:t>
            </a:fld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BC726FDD-BA4E-48D7-9760-F25879CF7322}" type="slidenum">
              <a:rPr lang="ru-RU" altLang="ru-RU"/>
              <a:t>19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B94A7F2C-C26C-4BFF-8AA3-ACA0679F8EC1}" type="slidenum">
              <a:rPr lang="ru-RU" altLang="ru-RU"/>
              <a:t>20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F14511-5C72-4AC5-BB6A-787CD5264F8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4A89-FA2A-452B-8887-5443A2F4FF1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736-4DFE-4CC8-8402-B7E6075F3A1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F14511-5C72-4AC5-BB6A-787CD5264F8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BCDC-928F-45CB-AC60-CDFBFE21777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8702-A81A-49EC-A000-F85BCE82287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EE0F-E021-4267-9772-2059A3203DB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E37-DA34-4157-B9DA-386952D5E4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7C9-4E44-4AC1-A480-EBD4A99491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187C-1C18-4A46-B767-CE949A1BE6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EEED-305C-4A21-8E80-379EF6E05C5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BCDC-928F-45CB-AC60-CDFBFE21777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FA95-9C1D-459C-B71E-E237D5E76AF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4A89-FA2A-452B-8887-5443A2F4FF1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736-4DFE-4CC8-8402-B7E6075F3A1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F14511-5C72-4AC5-BB6A-787CD5264F8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BCDC-928F-45CB-AC60-CDFBFE21777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8702-A81A-49EC-A000-F85BCE82287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EE0F-E021-4267-9772-2059A3203DB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E37-DA34-4157-B9DA-386952D5E4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7C9-4E44-4AC1-A480-EBD4A99491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187C-1C18-4A46-B767-CE949A1BE6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8702-A81A-49EC-A000-F85BCE82287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EEED-305C-4A21-8E80-379EF6E05C5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FA95-9C1D-459C-B71E-E237D5E76AF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4A89-FA2A-452B-8887-5443A2F4FF1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736-4DFE-4CC8-8402-B7E6075F3A1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F14511-5C72-4AC5-BB6A-787CD5264F8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BCDC-928F-45CB-AC60-CDFBFE21777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8702-A81A-49EC-A000-F85BCE82287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EE0F-E021-4267-9772-2059A3203DB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E37-DA34-4157-B9DA-386952D5E4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7C9-4E44-4AC1-A480-EBD4A99491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EE0F-E021-4267-9772-2059A3203DB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187C-1C18-4A46-B767-CE949A1BE6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EEED-305C-4A21-8E80-379EF6E05C5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FA95-9C1D-459C-B71E-E237D5E76AF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4A89-FA2A-452B-8887-5443A2F4FF1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736-4DFE-4CC8-8402-B7E6075F3A1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F14511-5C72-4AC5-BB6A-787CD5264F8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BCDC-928F-45CB-AC60-CDFBFE21777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8702-A81A-49EC-A000-F85BCE82287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EE0F-E021-4267-9772-2059A3203DB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E37-DA34-4157-B9DA-386952D5E4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E37-DA34-4157-B9DA-386952D5E4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7C9-4E44-4AC1-A480-EBD4A99491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187C-1C18-4A46-B767-CE949A1BE6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EEED-305C-4A21-8E80-379EF6E05C5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FA95-9C1D-459C-B71E-E237D5E76AF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4A89-FA2A-452B-8887-5443A2F4FF1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736-4DFE-4CC8-8402-B7E6075F3A1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F14511-5C72-4AC5-BB6A-787CD5264F8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BCDC-928F-45CB-AC60-CDFBFE21777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8702-A81A-49EC-A000-F85BCE82287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EE0F-E021-4267-9772-2059A3203DB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7C9-4E44-4AC1-A480-EBD4A99491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E37-DA34-4157-B9DA-386952D5E4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7C9-4E44-4AC1-A480-EBD4A99491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187C-1C18-4A46-B767-CE949A1BE6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EEED-305C-4A21-8E80-379EF6E05C5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FA95-9C1D-459C-B71E-E237D5E76AF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4A89-FA2A-452B-8887-5443A2F4FF1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736-4DFE-4CC8-8402-B7E6075F3A1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FF14511-5C72-4AC5-BB6A-787CD5264F8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BCDC-928F-45CB-AC60-CDFBFE21777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08702-A81A-49EC-A000-F85BCE82287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187C-1C18-4A46-B767-CE949A1BE6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2EE0F-E021-4267-9772-2059A3203DB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E37-DA34-4157-B9DA-386952D5E4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87C9-4E44-4AC1-A480-EBD4A99491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187C-1C18-4A46-B767-CE949A1BE6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EEED-305C-4A21-8E80-379EF6E05C5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FA95-9C1D-459C-B71E-E237D5E76AF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4A89-FA2A-452B-8887-5443A2F4FF1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736-4DFE-4CC8-8402-B7E6075F3A1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EEED-305C-4A21-8E80-379EF6E05C5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6FA95-9C1D-459C-B71E-E237D5E76AF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  <a:alpha val="43000"/>
              </a:schemeClr>
            </a:gs>
            <a:gs pos="0">
              <a:schemeClr val="bg1">
                <a:alpha val="100000"/>
                <a:lumMod val="8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23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5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7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8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3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4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7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1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2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3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4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5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6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7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8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1960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1961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E2308-DF44-4D58-B7A8-4377023D706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  <a:alpha val="43000"/>
              </a:schemeClr>
            </a:gs>
            <a:gs pos="0">
              <a:schemeClr val="bg1">
                <a:alpha val="100000"/>
                <a:lumMod val="8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23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5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7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8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3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4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7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1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2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3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4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5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6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7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8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1960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1961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E2308-DF44-4D58-B7A8-4377023D706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  <a:alpha val="43000"/>
              </a:schemeClr>
            </a:gs>
            <a:gs pos="0">
              <a:schemeClr val="bg1">
                <a:alpha val="100000"/>
                <a:lumMod val="8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23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5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7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8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3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4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7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1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2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3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4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5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6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7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8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1960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1961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E2308-DF44-4D58-B7A8-4377023D706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  <a:alpha val="43000"/>
              </a:schemeClr>
            </a:gs>
            <a:gs pos="0">
              <a:schemeClr val="bg1">
                <a:alpha val="100000"/>
                <a:lumMod val="8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23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5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7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8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3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4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7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1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2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3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4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5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6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7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8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1960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1961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E2308-DF44-4D58-B7A8-4377023D706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  <a:alpha val="43000"/>
              </a:schemeClr>
            </a:gs>
            <a:gs pos="0">
              <a:schemeClr val="bg1">
                <a:alpha val="100000"/>
                <a:lumMod val="8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23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5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7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8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3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4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7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1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2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3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4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5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6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7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8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1960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1961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E2308-DF44-4D58-B7A8-4377023D706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  <a:alpha val="43000"/>
              </a:schemeClr>
            </a:gs>
            <a:gs pos="0">
              <a:schemeClr val="bg1">
                <a:alpha val="100000"/>
                <a:lumMod val="8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23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5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7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8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3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4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7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1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2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3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4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5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6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7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8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1960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1961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E2308-DF44-4D58-B7A8-4377023D706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  <a:alpha val="43000"/>
              </a:schemeClr>
            </a:gs>
            <a:gs pos="0">
              <a:schemeClr val="bg1">
                <a:alpha val="100000"/>
                <a:lumMod val="8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23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25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7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38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3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4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47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1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2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3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4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5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6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7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1958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grpSp>
          <p:nvGrpSpPr>
            <p:cNvPr id="1068" name="Group 39"/>
            <p:cNvGrpSpPr/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1960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1961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19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2E2308-DF44-4D58-B7A8-4377023D706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2946BD0E-3518-48A6-A422-62BF44D353AB}" type="slidenum">
              <a:rPr lang="ru-RU" altLang="ru-RU"/>
              <a:t>1</a:t>
            </a:fld>
            <a:endParaRPr lang="ru-RU" alt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153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6000" smtClean="0">
                <a:latin typeface="Freestyle Script" panose="030804020302050B0404" pitchFamily="66" charset="0"/>
              </a:rPr>
              <a:t>The Earth needs a friend, doesn't it?</a:t>
            </a:r>
          </a:p>
        </p:txBody>
      </p:sp>
      <p:pic>
        <p:nvPicPr>
          <p:cNvPr id="5125" name="Picture 6" descr="0000008874-23710-6404431-m549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" y="2286000"/>
            <a:ext cx="8650605" cy="423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/>
              <a:t>... </a:t>
            </a:r>
            <a:r>
              <a:rPr lang="en-US" altLang="ru-RU" b="1"/>
              <a:t>of money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10</a:t>
            </a:fld>
            <a:endParaRPr lang="ru-RU" altLang="ru-RU"/>
          </a:p>
        </p:txBody>
      </p:sp>
      <p:pic>
        <p:nvPicPr>
          <p:cNvPr id="5" name="Замещающее содержимое 4" descr="17031891308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1130"/>
            <a:ext cx="8229600" cy="492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11</a:t>
            </a:fld>
            <a:endParaRPr lang="ru-RU" altLang="ru-RU"/>
          </a:p>
        </p:txBody>
      </p:sp>
      <p:sp>
        <p:nvSpPr>
          <p:cNvPr id="54275" name="Rectangle 3"/>
          <p:cNvSpPr>
            <a:spLocks noGrp="1" noRot="1" noChangeArrowheads="1"/>
          </p:cNvSpPr>
          <p:nvPr/>
        </p:nvSpPr>
        <p:spPr>
          <a:xfrm>
            <a:off x="152400" y="1447800"/>
            <a:ext cx="8991600" cy="46621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0" eaLnBrk="1" hangingPunct="1">
              <a:lnSpc>
                <a:spcPct val="80000"/>
              </a:lnSpc>
              <a:buNone/>
            </a:pPr>
            <a:r>
              <a:rPr lang="en-US" altLang="ru-RU" sz="1600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ru-RU"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         </a:t>
            </a:r>
            <a:r>
              <a:rPr lang="en-US" altLang="ru-RU" sz="2000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Make up one sentence using passive voice.</a:t>
            </a:r>
          </a:p>
          <a:p>
            <a:pPr lvl="0" eaLnBrk="1" hangingPunct="1">
              <a:lnSpc>
                <a:spcPct val="80000"/>
              </a:lnSpc>
              <a:buNone/>
            </a:pPr>
            <a:r>
              <a:rPr lang="en-US" altLang="ru-RU" sz="2000" dirty="0">
                <a:effectLst>
                  <a:outerShdw blurRad="38100" dist="38100" dir="2700000">
                    <a:srgbClr val="C0C0C0"/>
                  </a:outerShdw>
                </a:effectLst>
              </a:rPr>
              <a:t>  </a:t>
            </a:r>
          </a:p>
          <a:p>
            <a:pPr lvl="0" eaLnBrk="1" hangingPunct="1">
              <a:lnSpc>
                <a:spcPct val="80000"/>
              </a:lnSpc>
              <a:buNone/>
            </a:pPr>
            <a:r>
              <a:rPr lang="en-US" altLang="ru-RU" sz="2400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       We leave a fire.              We destroy the forest.</a:t>
            </a:r>
          </a:p>
          <a:p>
            <a:pPr lvl="0" eaLnBrk="1" hangingPunct="1">
              <a:lnSpc>
                <a:spcPct val="80000"/>
              </a:lnSpc>
            </a:pPr>
            <a:endParaRPr lang="en-US" altLang="ru-RU" sz="2000" dirty="0">
              <a:solidFill>
                <a:srgbClr val="543E6D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0" eaLnBrk="1" hangingPunct="1">
              <a:lnSpc>
                <a:spcPct val="80000"/>
              </a:lnSpc>
              <a:buNone/>
            </a:pPr>
            <a:r>
              <a:rPr lang="en-US" altLang="ru-RU" sz="2300" i="1" dirty="0">
                <a:effectLst>
                  <a:outerShdw blurRad="38100" dist="38100" dir="2700000">
                    <a:srgbClr val="C0C0C0"/>
                  </a:outerShdw>
                </a:effectLst>
              </a:rPr>
              <a:t>           </a:t>
            </a:r>
            <a:r>
              <a:rPr lang="en-US" altLang="ru-RU" sz="2300" b="1" i="1" dirty="0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When the fire is left, the forest is destroyed</a:t>
            </a:r>
            <a:r>
              <a:rPr lang="en-US" altLang="ru-RU" sz="2300" i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</a:p>
          <a:p>
            <a:pPr lvl="0" eaLnBrk="1" hangingPunct="1">
              <a:lnSpc>
                <a:spcPct val="80000"/>
              </a:lnSpc>
            </a:pPr>
            <a:endParaRPr lang="en-US" altLang="ru-RU" sz="2000" i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0" eaLnBrk="1" hangingPunct="1">
              <a:lnSpc>
                <a:spcPct val="80000"/>
              </a:lnSpc>
            </a:pP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pollute the air.    </a:t>
            </a:r>
            <a:r>
              <a:rPr lang="ru-RU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-</a:t>
            </a:r>
            <a:r>
              <a:rPr lang="en-US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</a:t>
            </a: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change the climate.</a:t>
            </a:r>
          </a:p>
          <a:p>
            <a:pPr lvl="0" eaLnBrk="1" hangingPunct="1">
              <a:lnSpc>
                <a:spcPct val="80000"/>
              </a:lnSpc>
            </a:pP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throw away plastic bottles.     </a:t>
            </a:r>
            <a:r>
              <a:rPr lang="ru-RU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- </a:t>
            </a:r>
            <a:r>
              <a:rPr lang="en-US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</a:t>
            </a: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damage nature.</a:t>
            </a:r>
          </a:p>
          <a:p>
            <a:pPr lvl="0" eaLnBrk="1" hangingPunct="1">
              <a:lnSpc>
                <a:spcPct val="80000"/>
              </a:lnSpc>
            </a:pP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leave litter in the forest.    </a:t>
            </a:r>
            <a:r>
              <a:rPr lang="ru-RU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- </a:t>
            </a:r>
            <a:r>
              <a:rPr lang="en-US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</a:t>
            </a: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hurt animals.</a:t>
            </a:r>
          </a:p>
          <a:p>
            <a:pPr lvl="0" eaLnBrk="1" hangingPunct="1">
              <a:lnSpc>
                <a:spcPct val="80000"/>
              </a:lnSpc>
            </a:pP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don’t recycle paper.   </a:t>
            </a:r>
            <a:r>
              <a:rPr lang="ru-RU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-</a:t>
            </a:r>
            <a:r>
              <a:rPr lang="en-US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</a:t>
            </a: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cut down trees.</a:t>
            </a:r>
          </a:p>
          <a:p>
            <a:pPr lvl="0" eaLnBrk="1" hangingPunct="1">
              <a:lnSpc>
                <a:spcPct val="80000"/>
              </a:lnSpc>
            </a:pP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break trees.        </a:t>
            </a:r>
            <a:r>
              <a:rPr lang="ru-RU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-     </a:t>
            </a:r>
            <a:r>
              <a:rPr lang="en-US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</a:t>
            </a: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disturb birds.</a:t>
            </a:r>
          </a:p>
          <a:p>
            <a:pPr lvl="0" eaLnBrk="1" hangingPunct="1">
              <a:lnSpc>
                <a:spcPct val="80000"/>
              </a:lnSpc>
            </a:pP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We throw litter in the river.       </a:t>
            </a:r>
            <a:r>
              <a:rPr lang="ru-RU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-</a:t>
            </a:r>
            <a:r>
              <a:rPr lang="en-US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 </a:t>
            </a: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cause water pollution.</a:t>
            </a:r>
          </a:p>
          <a:p>
            <a:pPr lvl="0" eaLnBrk="1" hangingPunct="1">
              <a:lnSpc>
                <a:spcPct val="80000"/>
              </a:lnSpc>
            </a:pP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leave glass bottles in the forest.     </a:t>
            </a:r>
            <a:r>
              <a:rPr lang="ru-RU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-</a:t>
            </a:r>
            <a:r>
              <a:rPr lang="en-US" altLang="ru-RU" sz="2000" b="1" dirty="0" smtClean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</a:t>
            </a:r>
            <a:r>
              <a:rPr lang="en-US" altLang="ru-RU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We hurt animals and people.</a:t>
            </a: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are the results of our influence on the environment?</a:t>
            </a: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  <p:bldP spid="54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2FB9461A-5FF7-4AE8-A20B-5C45FDFAAD59}" type="slidenum">
              <a:rPr lang="ru-RU" altLang="ru-RU"/>
              <a:t>12</a:t>
            </a:fld>
            <a:endParaRPr lang="ru-RU" altLang="ru-RU"/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029200" cy="2900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923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22613"/>
            <a:ext cx="2362200" cy="385762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en-US" altLang="ru-RU" sz="2400" smtClean="0">
                <a:solidFill>
                  <a:srgbClr val="FFFF00"/>
                </a:solidFill>
              </a:rPr>
              <a:t>We use “THE”</a:t>
            </a:r>
            <a:endParaRPr lang="ru-RU" altLang="ru-RU" sz="2400" smtClean="0">
              <a:solidFill>
                <a:srgbClr val="FFFF00"/>
              </a:solidFill>
            </a:endParaRP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24200"/>
            <a:ext cx="4340225" cy="609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en-US" altLang="ru-RU" sz="2800" smtClean="0">
                <a:solidFill>
                  <a:srgbClr val="FFFF00"/>
                </a:solidFill>
              </a:rPr>
              <a:t>We don’t use “THE”</a:t>
            </a:r>
            <a:endParaRPr lang="ru-RU" altLang="ru-RU" sz="2800" smtClean="0">
              <a:solidFill>
                <a:srgbClr val="FFFF00"/>
              </a:solidFill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7315200" y="762000"/>
            <a:ext cx="1676400" cy="381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 Countries</a:t>
            </a:r>
            <a:endParaRPr lang="ru-RU" altLang="ru-RU"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304800" y="3505200"/>
            <a:ext cx="2895600" cy="15240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Russian </a:t>
            </a:r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Federation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United </a:t>
            </a:r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States 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of America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United </a:t>
            </a:r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Kingdom</a:t>
            </a:r>
            <a:endParaRPr lang="ru-RU" altLang="ru-RU" sz="2000" b="1" u="sng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6019800" y="3581400"/>
            <a:ext cx="2895600" cy="10668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Europe    Asia    Australia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Russia          Spain 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Great Britain</a:t>
            </a:r>
            <a:endParaRPr lang="ru-RU" altLang="ru-RU" sz="20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1752600" y="6858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 flipV="1">
            <a:off x="5410200" y="533400"/>
            <a:ext cx="1905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5562600" y="1066800"/>
            <a:ext cx="1752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152400" y="304800"/>
            <a:ext cx="16002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Continents</a:t>
            </a:r>
            <a:endParaRPr lang="ru-RU" altLang="ru-RU"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381000" y="1143000"/>
            <a:ext cx="1371600" cy="990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Channels,</a:t>
            </a:r>
          </a:p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Oceans  &amp;</a:t>
            </a:r>
          </a:p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 Seas </a:t>
            </a:r>
            <a:endParaRPr lang="ru-RU" altLang="ru-RU"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1752600" y="1295400"/>
            <a:ext cx="1676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1752600" y="1524000"/>
            <a:ext cx="990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752600" y="685800"/>
            <a:ext cx="2667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7162800" y="228600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Rivers &amp; lakes</a:t>
            </a:r>
            <a:endParaRPr lang="ru-RU" altLang="ru-RU"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5791200" y="381000"/>
            <a:ext cx="1371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>
            <a:off x="0" y="4876800"/>
            <a:ext cx="2514600" cy="16002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English Channel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Pacific Ocean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Black Sea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Volga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Baikal</a:t>
            </a:r>
            <a:endParaRPr lang="ru-RU" altLang="ru-RU" sz="20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>
            <a:off x="5105400" y="4495800"/>
            <a:ext cx="1447800" cy="6858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Lake</a:t>
            </a:r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 Baikal</a:t>
            </a:r>
            <a:endParaRPr lang="ru-RU" altLang="ru-RU" sz="20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8" name="AutoShape 32"/>
          <p:cNvSpPr>
            <a:spLocks noChangeArrowheads="1"/>
          </p:cNvSpPr>
          <p:nvPr/>
        </p:nvSpPr>
        <p:spPr bwMode="auto">
          <a:xfrm>
            <a:off x="7315200" y="14478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00FF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Islands</a:t>
            </a:r>
            <a:endParaRPr lang="ru-RU" altLang="ru-RU"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 flipV="1">
            <a:off x="6248400" y="1371600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5181600" y="1676400"/>
            <a:ext cx="2133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7315200" y="4724400"/>
            <a:ext cx="1524000" cy="6096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rgbClr val="00FF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Madagascar</a:t>
            </a:r>
            <a:endParaRPr lang="ru-RU" altLang="ru-RU" sz="20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2590800" y="5105400"/>
            <a:ext cx="1905000" cy="6096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rgbClr val="00FF0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Bahama</a:t>
            </a:r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British Isle</a:t>
            </a:r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 </a:t>
            </a:r>
            <a:endParaRPr lang="ru-RU" altLang="ru-RU" sz="20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228600" y="2286000"/>
            <a:ext cx="16002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80008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Mountains</a:t>
            </a:r>
            <a:endParaRPr lang="ru-RU" altLang="ru-RU"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7315200" y="2133600"/>
            <a:ext cx="1600200" cy="381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00CCFF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>
                <a:solidFill>
                  <a:srgbClr val="003366"/>
                </a:solidFill>
                <a:latin typeface="Times New Roman" panose="02020603050405020304" pitchFamily="18" charset="0"/>
              </a:rPr>
              <a:t>Cities </a:t>
            </a:r>
            <a:endParaRPr lang="ru-RU" altLang="ru-RU"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 flipV="1">
            <a:off x="1828800" y="762000"/>
            <a:ext cx="3657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H="1" flipV="1">
            <a:off x="6248400" y="2057400"/>
            <a:ext cx="1066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5181600" y="5486400"/>
            <a:ext cx="2362200" cy="4572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rgbClr val="00CCFF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London   Moscow</a:t>
            </a:r>
            <a:endParaRPr lang="ru-RU" altLang="ru-RU" sz="20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2667000" y="5867400"/>
            <a:ext cx="1905000" cy="8382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rgbClr val="80008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Ural</a:t>
            </a:r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The Alp</a:t>
            </a:r>
            <a:r>
              <a:rPr lang="en-US" altLang="ru-RU" sz="2000" b="1" u="sng">
                <a:solidFill>
                  <a:srgbClr val="003366"/>
                </a:solidFill>
                <a:latin typeface="Times New Roman" panose="02020603050405020304" pitchFamily="18" charset="0"/>
              </a:rPr>
              <a:t>s</a:t>
            </a:r>
            <a:endParaRPr lang="ru-RU" altLang="ru-RU" sz="2000" b="1" u="sng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6172200" y="6096000"/>
            <a:ext cx="2209800" cy="762000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38100">
            <a:solidFill>
              <a:srgbClr val="800080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altLang="ru-RU" sz="2000" b="1">
                <a:solidFill>
                  <a:srgbClr val="003366"/>
                </a:solidFill>
                <a:latin typeface="Times New Roman" panose="02020603050405020304" pitchFamily="18" charset="0"/>
              </a:rPr>
              <a:t>Everest   Elbrus</a:t>
            </a:r>
            <a:endParaRPr lang="ru-RU" altLang="ru-RU" sz="20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58" grpId="0" animBg="1"/>
      <p:bldP spid="92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58115" y="413385"/>
            <a:ext cx="4050665" cy="2497455"/>
          </a:xfrm>
        </p:spPr>
        <p:txBody>
          <a:bodyPr/>
          <a:lstStyle/>
          <a:p>
            <a:pPr marL="0" indent="0">
              <a:buNone/>
            </a:pPr>
            <a:r>
              <a:rPr lang="ru-RU" altLang="en-US"/>
              <a:t>___ </a:t>
            </a:r>
            <a:r>
              <a:rPr lang="en-US" altLang="en-US"/>
              <a:t>Lake Baikal</a:t>
            </a:r>
          </a:p>
          <a:p>
            <a:pPr marL="0" indent="0">
              <a:buNone/>
            </a:pPr>
            <a:r>
              <a:rPr lang="en-US" altLang="en-US"/>
              <a:t>___ Lake Ontario</a:t>
            </a:r>
          </a:p>
          <a:p>
            <a:pPr marL="0" indent="0">
              <a:buNone/>
            </a:pPr>
            <a:r>
              <a:rPr lang="en-US" altLang="en-US"/>
              <a:t>___ Michigan</a:t>
            </a:r>
          </a:p>
          <a:p>
            <a:pPr marL="0" indent="0">
              <a:buNone/>
            </a:pPr>
            <a:r>
              <a:rPr lang="ru-RU" altLang="en-US"/>
              <a:t>___ </a:t>
            </a:r>
            <a:r>
              <a:rPr lang="en-US" altLang="en-US"/>
              <a:t>Balhash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3705860" y="238760"/>
            <a:ext cx="6150610" cy="2575560"/>
          </a:xfrm>
        </p:spPr>
        <p:txBody>
          <a:bodyPr/>
          <a:lstStyle/>
          <a:p>
            <a:pPr marL="0" indent="0">
              <a:buNone/>
            </a:pPr>
            <a:r>
              <a:rPr lang="en-US" altLang="ru-RU" b="1">
                <a:solidFill>
                  <a:srgbClr val="C4C3D5"/>
                </a:solidFill>
              </a:rPr>
              <a:t>___ Ob        ___ Baltic Sea 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C4C3D5"/>
                </a:solidFill>
              </a:rPr>
              <a:t>___ Mississipi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C4C3D5"/>
                </a:solidFill>
              </a:rPr>
              <a:t>___ Nile  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C4C3D5"/>
                </a:solidFill>
              </a:rPr>
              <a:t>___ Amazonka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C4C3D5"/>
                </a:solidFill>
              </a:rPr>
              <a:t>___</a:t>
            </a:r>
            <a:r>
              <a:rPr lang="en-US" altLang="ru-RU" b="1">
                <a:solidFill>
                  <a:srgbClr val="C4C3D5"/>
                </a:solidFill>
                <a:sym typeface="+mn-ea"/>
              </a:rPr>
              <a:t>English Channel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E0F-E021-4267-9772-2059A3203DB7}" type="slidenum">
              <a:rPr lang="ru-RU" altLang="ru-RU"/>
              <a:t>13</a:t>
            </a:fld>
            <a:endParaRPr lang="ru-RU" altLang="ru-RU"/>
          </a:p>
        </p:txBody>
      </p:sp>
      <p:sp>
        <p:nvSpPr>
          <p:cNvPr id="6" name="Замещающее содержимое 2"/>
          <p:cNvSpPr>
            <a:spLocks noGrp="1"/>
          </p:cNvSpPr>
          <p:nvPr/>
        </p:nvSpPr>
        <p:spPr>
          <a:xfrm>
            <a:off x="158115" y="3032760"/>
            <a:ext cx="5105400" cy="24974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</a:t>
            </a:r>
            <a:r>
              <a:rPr lang="en-US" altLang="ru-RU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Philippines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Russian Federation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Norway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Africa</a:t>
            </a:r>
          </a:p>
          <a:p>
            <a:pPr marL="0" indent="0">
              <a:buNone/>
            </a:pPr>
            <a:r>
              <a:rPr lang="en-US" altLang="ru-RU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Tomsk</a:t>
            </a:r>
          </a:p>
        </p:txBody>
      </p:sp>
      <p:sp>
        <p:nvSpPr>
          <p:cNvPr id="7" name="Замещающее содержимое 2"/>
          <p:cNvSpPr>
            <a:spLocks noGrp="1"/>
          </p:cNvSpPr>
          <p:nvPr/>
        </p:nvSpPr>
        <p:spPr>
          <a:xfrm>
            <a:off x="4547235" y="3746500"/>
            <a:ext cx="4713605" cy="24974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b="1">
                <a:solidFill>
                  <a:schemeClr val="accent5">
                    <a:lumMod val="60000"/>
                    <a:lumOff val="40000"/>
                  </a:schemeClr>
                </a:solidFill>
              </a:rPr>
              <a:t>___ </a:t>
            </a:r>
            <a:r>
              <a:rPr lang="en-US" altLang="ru-RU" b="1">
                <a:solidFill>
                  <a:schemeClr val="accent5">
                    <a:lumMod val="60000"/>
                    <a:lumOff val="40000"/>
                  </a:schemeClr>
                </a:solidFill>
              </a:rPr>
              <a:t>Bora-Bora</a:t>
            </a:r>
          </a:p>
          <a:p>
            <a:pPr marL="0" indent="0">
              <a:buNone/>
            </a:pPr>
            <a:r>
              <a:rPr lang="en-US" altLang="ru-RU" b="1">
                <a:solidFill>
                  <a:schemeClr val="accent5">
                    <a:lumMod val="60000"/>
                    <a:lumOff val="40000"/>
                  </a:schemeClr>
                </a:solidFill>
              </a:rPr>
              <a:t>___ Phucket</a:t>
            </a:r>
          </a:p>
          <a:p>
            <a:pPr marL="0" indent="0">
              <a:buNone/>
            </a:pPr>
            <a:r>
              <a:rPr lang="en-US" altLang="ru-RU" b="1">
                <a:solidFill>
                  <a:schemeClr val="accent5">
                    <a:lumMod val="60000"/>
                    <a:lumOff val="40000"/>
                  </a:schemeClr>
                </a:solidFill>
              </a:rPr>
              <a:t>___ Bermuda islands</a:t>
            </a:r>
          </a:p>
          <a:p>
            <a:pPr marL="0" indent="0">
              <a:buNone/>
            </a:pPr>
            <a:r>
              <a:rPr lang="en-US" altLang="ru-RU" b="1">
                <a:solidFill>
                  <a:schemeClr val="accent5">
                    <a:lumMod val="60000"/>
                    <a:lumOff val="40000"/>
                  </a:schemeClr>
                </a:solidFill>
              </a:rPr>
              <a:t>___ Azores (islands)</a:t>
            </a:r>
            <a:r>
              <a:rPr lang="ru-RU" altLang="en-US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2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E0F-E021-4267-9772-2059A3203DB7}" type="slidenum">
              <a:rPr lang="ru-RU" altLang="ru-RU"/>
              <a:t>14</a:t>
            </a:fld>
            <a:endParaRPr lang="ru-RU" altLang="ru-RU"/>
          </a:p>
        </p:txBody>
      </p:sp>
      <p:pic>
        <p:nvPicPr>
          <p:cNvPr id="6" name="Замещающее содержимое 5" descr="slide_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735" y="635"/>
            <a:ext cx="9098280" cy="682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E0F-E021-4267-9772-2059A3203DB7}" type="slidenum">
              <a:rPr lang="ru-RU" altLang="ru-RU"/>
              <a:t>15</a:t>
            </a:fld>
            <a:endParaRPr lang="ru-RU" alt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35890" y="457200"/>
            <a:ext cx="8872220" cy="697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200"/>
              <a:t>1</a:t>
            </a:r>
            <a:r>
              <a:rPr lang="ru-RU" altLang="en-US" sz="2200" b="1"/>
              <a:t>)… Andes are the mountains in … South America. </a:t>
            </a:r>
          </a:p>
          <a:p>
            <a:r>
              <a:rPr lang="ru-RU" altLang="en-US" sz="2200" b="1"/>
              <a:t>2) … London is the capital of … United Kingdom. </a:t>
            </a:r>
          </a:p>
          <a:p>
            <a:r>
              <a:rPr lang="ru-RU" altLang="en-US" sz="2200" b="1"/>
              <a:t>3) In summer lots of people prefer to go to … south. </a:t>
            </a:r>
          </a:p>
          <a:p>
            <a:r>
              <a:rPr lang="ru-RU" altLang="en-US" sz="2200" b="1"/>
              <a:t>4)… Caribbean</a:t>
            </a:r>
            <a:r>
              <a:rPr lang="en-US" altLang="en-US" sz="2200" b="1"/>
              <a:t>s</a:t>
            </a:r>
            <a:r>
              <a:rPr lang="ru-RU" altLang="en-US" sz="2200" b="1"/>
              <a:t> are situated to … southeast of … USA. </a:t>
            </a:r>
          </a:p>
          <a:p>
            <a:r>
              <a:rPr lang="en-US" altLang="ru-RU" sz="2200" b="1"/>
              <a:t>5) </a:t>
            </a:r>
            <a:r>
              <a:rPr lang="ru-RU" altLang="en-US" sz="2200" b="1"/>
              <a:t>… lake Baikal is the largest lake in the world. </a:t>
            </a:r>
          </a:p>
          <a:p>
            <a:r>
              <a:rPr lang="en-US" altLang="ru-RU" sz="2200" b="1"/>
              <a:t>6) </a:t>
            </a:r>
            <a:r>
              <a:rPr lang="ru-RU" altLang="en-US" sz="2200" b="1"/>
              <a:t>They plan to visit several countries during their vacation in … Europe: … France, … Italy, … Netherlands, … Spain. </a:t>
            </a:r>
          </a:p>
          <a:p>
            <a:r>
              <a:rPr lang="en-US" altLang="ru-RU" sz="2200" b="1"/>
              <a:t>7) </a:t>
            </a:r>
            <a:r>
              <a:rPr lang="ru-RU" altLang="en-US" sz="2200" b="1"/>
              <a:t> … Saint-Petersburg is considered to be the cultural capital of … Russian Federation. </a:t>
            </a:r>
          </a:p>
          <a:p>
            <a:r>
              <a:rPr lang="en-US" altLang="ru-RU" sz="2200" b="1"/>
              <a:t>8)</a:t>
            </a:r>
            <a:r>
              <a:rPr lang="ru-RU" altLang="en-US" sz="2200" b="1"/>
              <a:t>The channel between England and France is called … English Channel.</a:t>
            </a:r>
          </a:p>
          <a:p>
            <a:r>
              <a:rPr lang="en-US" altLang="ru-RU" sz="2200" b="1"/>
              <a:t>9) </a:t>
            </a:r>
            <a:r>
              <a:rPr lang="ru-RU" altLang="en-US" sz="2200" b="1"/>
              <a:t> … Lena leads to … Arctic Ocean. </a:t>
            </a:r>
          </a:p>
          <a:p>
            <a:r>
              <a:rPr lang="en-US" altLang="ru-RU" sz="2200" b="1"/>
              <a:t>10) </a:t>
            </a:r>
            <a:r>
              <a:rPr lang="ru-RU" altLang="en-US" sz="2200" b="1"/>
              <a:t>… Adriatic Sea separates … Italy from … Balkan Peninsula. </a:t>
            </a:r>
          </a:p>
          <a:p>
            <a:r>
              <a:rPr lang="en-US" altLang="ru-RU" sz="2200" b="1"/>
              <a:t>11) </a:t>
            </a:r>
            <a:r>
              <a:rPr lang="ru-RU" altLang="en-US" sz="2200" b="1"/>
              <a:t>Ann had to cross … Atlantic Ocean to get from … Europe to … Argentine. </a:t>
            </a:r>
          </a:p>
          <a:p>
            <a:r>
              <a:rPr lang="en-US" altLang="ru-RU" sz="2200" b="1"/>
              <a:t>12) </a:t>
            </a:r>
            <a:r>
              <a:rPr lang="ru-RU" altLang="en-US" sz="2200" b="1"/>
              <a:t>The northernmost point of … Russian Federation is … Cape Chelyuskin. </a:t>
            </a:r>
          </a:p>
          <a:p>
            <a:endParaRPr lang="ru-RU" altLang="en-US" sz="2200" b="1"/>
          </a:p>
          <a:p>
            <a:endParaRPr lang="ru-RU" altLang="en-US" sz="2000" b="1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1185"/>
            <a:ext cx="8229600" cy="75247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Answer the questions</a:t>
            </a:r>
            <a:br>
              <a:rPr lang="en-US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77165" y="1066165"/>
            <a:ext cx="8900160" cy="4947285"/>
          </a:xfrm>
        </p:spPr>
        <p:txBody>
          <a:bodyPr/>
          <a:lstStyle/>
          <a:p>
            <a:r>
              <a:rPr lang="en-US" altLang="ru-RU" sz="2900" b="1"/>
              <a:t>What forms of life are there on the Earth?</a:t>
            </a:r>
          </a:p>
          <a:p>
            <a:r>
              <a:rPr lang="en-US" altLang="ru-RU" sz="2900" b="1"/>
              <a:t>Why have many species of birds and animals disappeared?</a:t>
            </a:r>
          </a:p>
          <a:p>
            <a:r>
              <a:rPr lang="en-US" altLang="ru-RU" sz="2900" b="1"/>
              <a:t>What is the air polluted by?</a:t>
            </a:r>
          </a:p>
          <a:p>
            <a:r>
              <a:rPr lang="en-US" altLang="ru-RU" sz="2900" b="1"/>
              <a:t>Why are the rivers empty of fish?</a:t>
            </a:r>
          </a:p>
          <a:p>
            <a:r>
              <a:rPr lang="en-US" altLang="ru-RU" sz="2900" b="1"/>
              <a:t>Why are the forests disappearing all over the world?</a:t>
            </a:r>
          </a:p>
          <a:p>
            <a:r>
              <a:rPr lang="en-US" altLang="ru-RU" sz="2900" b="1"/>
              <a:t>Can you see pollution at the seaside?</a:t>
            </a:r>
          </a:p>
          <a:p>
            <a:r>
              <a:rPr lang="en-US" altLang="ru-RU" sz="2900" b="1"/>
              <a:t>People are in danger, aren't they?</a:t>
            </a:r>
          </a:p>
          <a:p>
            <a:r>
              <a:rPr lang="en-US" altLang="ru-RU" sz="2900" b="1"/>
              <a:t>What do people pollute besides the environment? Is it more serious?</a:t>
            </a:r>
          </a:p>
          <a:p>
            <a:endParaRPr lang="en-US" altLang="ru-RU"/>
          </a:p>
          <a:p>
            <a:endParaRPr lang="en-US" alt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E0F-E021-4267-9772-2059A3203DB7}" type="slidenum">
              <a:rPr lang="ru-RU" altLang="ru-RU"/>
              <a:t>16</a:t>
            </a:fld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find the synonyms from the text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421130"/>
            <a:ext cx="7618730" cy="4491990"/>
          </a:xfrm>
        </p:spPr>
        <p:txBody>
          <a:bodyPr/>
          <a:lstStyle/>
          <a:p>
            <a:r>
              <a:rPr lang="en-US" altLang="ru-RU" sz="3800"/>
              <a:t>amazing</a:t>
            </a:r>
          </a:p>
          <a:p>
            <a:r>
              <a:rPr lang="en-US" altLang="ru-RU" sz="3800"/>
              <a:t>people</a:t>
            </a:r>
          </a:p>
          <a:p>
            <a:r>
              <a:rPr lang="en-US" altLang="ru-RU" sz="3800"/>
              <a:t>die out</a:t>
            </a:r>
          </a:p>
          <a:p>
            <a:r>
              <a:rPr lang="en-US" altLang="ru-RU" sz="3800"/>
              <a:t>nature around us</a:t>
            </a:r>
          </a:p>
          <a:p>
            <a:r>
              <a:rPr lang="en-US" altLang="ru-RU" sz="3800"/>
              <a:t>make</a:t>
            </a:r>
          </a:p>
          <a:p>
            <a:r>
              <a:rPr lang="en-US" altLang="ru-RU" sz="3800"/>
              <a:t>vital problems</a:t>
            </a:r>
          </a:p>
          <a:p>
            <a:r>
              <a:rPr lang="en-US" altLang="ru-RU" sz="3800"/>
              <a:t>forecast</a:t>
            </a:r>
          </a:p>
          <a:p>
            <a:pPr marL="0" indent="0">
              <a:buNone/>
            </a:pPr>
            <a:endParaRPr lang="en-US" altLang="ru-RU"/>
          </a:p>
          <a:p>
            <a:pPr marL="0" indent="0">
              <a:buNone/>
            </a:pPr>
            <a:endParaRPr lang="en-US" altLang="ru-RU" sz="2800"/>
          </a:p>
          <a:p>
            <a:endParaRPr lang="en-US" altLang="ru-RU" sz="280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E0F-E021-4267-9772-2059A3203DB7}" type="slidenum">
              <a:rPr lang="ru-RU" altLang="ru-RU"/>
              <a:t>17</a:t>
            </a:fld>
            <a:endParaRPr lang="ru-RU" alt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495675" y="142113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wonderful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914015" y="209169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human beings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914015" y="276225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disappear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770120" y="349758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environment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249170" y="424942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create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041140" y="491998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serious problems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783205" y="559054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find the synonyms from the text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421130"/>
            <a:ext cx="7618730" cy="4491990"/>
          </a:xfrm>
        </p:spPr>
        <p:txBody>
          <a:bodyPr/>
          <a:lstStyle/>
          <a:p>
            <a:r>
              <a:rPr lang="en-US" altLang="ru-RU" sz="3800"/>
              <a:t>frightening</a:t>
            </a:r>
          </a:p>
          <a:p>
            <a:r>
              <a:rPr lang="en-US" altLang="ru-RU" sz="3800"/>
              <a:t>unhealthy food</a:t>
            </a:r>
          </a:p>
          <a:p>
            <a:r>
              <a:rPr lang="en-US" altLang="ru-RU" sz="3800"/>
              <a:t>rubbish</a:t>
            </a:r>
          </a:p>
          <a:p>
            <a:r>
              <a:rPr lang="en-US" altLang="ru-RU" sz="3800"/>
              <a:t>everywhere</a:t>
            </a:r>
          </a:p>
          <a:p>
            <a:r>
              <a:rPr lang="en-US" altLang="ru-RU" sz="3800"/>
              <a:t>damage</a:t>
            </a:r>
          </a:p>
          <a:p>
            <a:r>
              <a:rPr lang="en-US" altLang="ru-RU" sz="3800"/>
              <a:t>gases</a:t>
            </a:r>
          </a:p>
          <a:p>
            <a:pPr marL="0" indent="0">
              <a:buNone/>
            </a:pPr>
            <a:endParaRPr lang="en-US" altLang="ru-RU" sz="2800"/>
          </a:p>
          <a:p>
            <a:endParaRPr lang="en-US" altLang="ru-RU" sz="280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E0F-E021-4267-9772-2059A3203DB7}" type="slidenum">
              <a:rPr lang="ru-RU" altLang="ru-RU"/>
              <a:t>18</a:t>
            </a:fld>
            <a:endParaRPr lang="ru-RU" alt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495675" y="142113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alarming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409440" y="209169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junk food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783205" y="2762250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litter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636010" y="3541395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all over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967355" y="4211955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destroy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518410" y="4882515"/>
            <a:ext cx="403479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800">
                <a:solidFill>
                  <a:srgbClr val="03FB32"/>
                </a:solidFill>
              </a:rPr>
              <a:t>fumes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6B9C4960-1A23-4333-99DB-476254C44ABA}" type="slidenum">
              <a:rPr lang="ru-RU" altLang="ru-RU"/>
              <a:t>19</a:t>
            </a:fld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i="1" smtClean="0"/>
              <a:t>Vocabulary</a:t>
            </a:r>
            <a:endParaRPr lang="ru-RU" altLang="ru-RU" i="1" smtClean="0"/>
          </a:p>
        </p:txBody>
      </p:sp>
      <p:sp>
        <p:nvSpPr>
          <p:cNvPr id="13316" name="AutoShape 7"/>
          <p:cNvSpPr>
            <a:spLocks noChangeArrowheads="1"/>
          </p:cNvSpPr>
          <p:nvPr/>
        </p:nvSpPr>
        <p:spPr bwMode="auto">
          <a:xfrm>
            <a:off x="762000" y="1066800"/>
            <a:ext cx="3119438" cy="4937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CC0000"/>
                </a:solidFill>
                <a:latin typeface="Times New Roman" panose="02020603050405020304" pitchFamily="18" charset="0"/>
              </a:rPr>
              <a:t>Environment -</a:t>
            </a:r>
            <a:endParaRPr lang="ru-RU" altLang="ru-RU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AutoShape 8"/>
          <p:cNvSpPr>
            <a:spLocks noChangeArrowheads="1"/>
          </p:cNvSpPr>
          <p:nvPr/>
        </p:nvSpPr>
        <p:spPr bwMode="auto">
          <a:xfrm>
            <a:off x="762000" y="1909783"/>
            <a:ext cx="3119438" cy="48414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CC0000"/>
                </a:solidFill>
                <a:latin typeface="Times New Roman" panose="02020603050405020304" pitchFamily="18" charset="0"/>
              </a:rPr>
              <a:t>to pollute -</a:t>
            </a:r>
          </a:p>
        </p:txBody>
      </p:sp>
      <p:sp>
        <p:nvSpPr>
          <p:cNvPr id="13318" name="AutoShape 9"/>
          <p:cNvSpPr>
            <a:spLocks noChangeArrowheads="1"/>
          </p:cNvSpPr>
          <p:nvPr/>
        </p:nvSpPr>
        <p:spPr bwMode="auto">
          <a:xfrm>
            <a:off x="762000" y="5567382"/>
            <a:ext cx="3119438" cy="48414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CC0000"/>
                </a:solidFill>
                <a:latin typeface="Times New Roman" panose="02020603050405020304" pitchFamily="18" charset="0"/>
              </a:rPr>
              <a:t>to keep off -</a:t>
            </a:r>
            <a:endParaRPr lang="ru-RU" altLang="ru-RU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AutoShape 10"/>
          <p:cNvSpPr>
            <a:spLocks noChangeArrowheads="1"/>
          </p:cNvSpPr>
          <p:nvPr/>
        </p:nvSpPr>
        <p:spPr bwMode="auto">
          <a:xfrm>
            <a:off x="762000" y="2824183"/>
            <a:ext cx="3119438" cy="48414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CC0000"/>
                </a:solidFill>
                <a:latin typeface="Times New Roman" panose="02020603050405020304" pitchFamily="18" charset="0"/>
              </a:rPr>
              <a:t>to protect -</a:t>
            </a:r>
            <a:endParaRPr lang="ru-RU" altLang="ru-RU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762000" y="3738583"/>
            <a:ext cx="3119438" cy="48414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CC0000"/>
                </a:solidFill>
                <a:latin typeface="Times New Roman" panose="02020603050405020304" pitchFamily="18" charset="0"/>
              </a:rPr>
              <a:t>to prohibit -</a:t>
            </a:r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auto">
          <a:xfrm>
            <a:off x="762000" y="4652983"/>
            <a:ext cx="3111500" cy="48414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rgbClr val="CC0000"/>
            </a:solidFill>
            <a:rou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CC0000"/>
                </a:solidFill>
                <a:latin typeface="Times New Roman" panose="02020603050405020304" pitchFamily="18" charset="0"/>
              </a:rPr>
              <a:t>to damage -</a:t>
            </a:r>
            <a:endParaRPr lang="ru-RU" altLang="ru-RU" sz="24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Oval 14"/>
          <p:cNvSpPr>
            <a:spLocks noChangeArrowheads="1"/>
          </p:cNvSpPr>
          <p:nvPr/>
        </p:nvSpPr>
        <p:spPr bwMode="auto">
          <a:xfrm>
            <a:off x="4343400" y="0"/>
            <a:ext cx="4343400" cy="10668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333399"/>
            </a:solidFill>
            <a:rou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</a:rPr>
              <a:t>- physical harm that is done to something</a:t>
            </a:r>
            <a:endParaRPr lang="ru-RU" altLang="ru-RU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Oval 15"/>
          <p:cNvSpPr>
            <a:spLocks noChangeArrowheads="1"/>
          </p:cNvSpPr>
          <p:nvPr/>
        </p:nvSpPr>
        <p:spPr bwMode="auto">
          <a:xfrm>
            <a:off x="4495800" y="1143000"/>
            <a:ext cx="4343400" cy="10668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333399"/>
            </a:solidFill>
            <a:rou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</a:rPr>
              <a:t>- to make air, water, the ground dirty</a:t>
            </a:r>
            <a:r>
              <a:rPr lang="en-US" altLang="ru-RU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Oval 16"/>
          <p:cNvSpPr>
            <a:spLocks noChangeArrowheads="1"/>
          </p:cNvSpPr>
          <p:nvPr/>
        </p:nvSpPr>
        <p:spPr bwMode="auto">
          <a:xfrm>
            <a:off x="4343400" y="2133600"/>
            <a:ext cx="4827270" cy="1219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333399"/>
            </a:solidFill>
            <a:rou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</a:rPr>
              <a:t>- to prevent something from touching or harming something</a:t>
            </a:r>
            <a:r>
              <a:rPr lang="en-US" altLang="ru-RU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4343400" y="3352800"/>
            <a:ext cx="4736465" cy="1219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333399"/>
            </a:solidFill>
            <a:rou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</a:rPr>
              <a:t>- the natural world that people, animals, and plants live in</a:t>
            </a:r>
          </a:p>
        </p:txBody>
      </p:sp>
      <p:sp>
        <p:nvSpPr>
          <p:cNvPr id="13326" name="Oval 18"/>
          <p:cNvSpPr>
            <a:spLocks noChangeArrowheads="1"/>
          </p:cNvSpPr>
          <p:nvPr/>
        </p:nvSpPr>
        <p:spPr bwMode="auto">
          <a:xfrm>
            <a:off x="4419600" y="4571365"/>
            <a:ext cx="4660265" cy="1219835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333399"/>
            </a:solidFill>
            <a:rou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</a:rPr>
              <a:t>- to keep someone or something safe from harm, damage or illness</a:t>
            </a:r>
            <a:endParaRPr lang="ru-RU" altLang="ru-RU" sz="24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4343400" y="5791200"/>
            <a:ext cx="4496435" cy="10668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333399"/>
            </a:solidFill>
            <a:rou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</a:rPr>
              <a:t>- to say that an action is illegal or not allowed</a:t>
            </a:r>
            <a:r>
              <a:rPr lang="en-US" altLang="ru-RU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886200" y="1295400"/>
            <a:ext cx="533400" cy="2590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3886200" y="17526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3886200" y="685800"/>
            <a:ext cx="533400" cy="419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3886200" y="3962400"/>
            <a:ext cx="533400" cy="2209800"/>
          </a:xfrm>
          <a:prstGeom prst="line">
            <a:avLst/>
          </a:prstGeom>
          <a:noFill/>
          <a:ln w="38100">
            <a:solidFill>
              <a:srgbClr val="6C3A02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3886200" y="3048000"/>
            <a:ext cx="609600" cy="2057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3886200" y="2971800"/>
            <a:ext cx="5334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bldLvl="0" animBg="1"/>
      <p:bldP spid="8215" grpId="0" bldLvl="0" animBg="1"/>
      <p:bldP spid="8216" grpId="0" bldLvl="0" animBg="1"/>
      <p:bldP spid="8217" grpId="0" bldLvl="0" animBg="1"/>
      <p:bldP spid="8218" grpId="0" bldLvl="0" animBg="1"/>
      <p:bldP spid="82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729EB7C0-927E-4F01-9642-DFF8982968D9}" type="slidenum">
              <a:rPr lang="ru-RU" altLang="ru-RU"/>
              <a:t>2</a:t>
            </a:fld>
            <a:endParaRPr lang="ru-RU" alt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4648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4800" i="1" smtClean="0"/>
              <a:t>We discuss</a:t>
            </a:r>
            <a:r>
              <a:rPr lang="ru-RU" altLang="ru-RU" smtClean="0"/>
              <a:t> </a:t>
            </a:r>
          </a:p>
        </p:txBody>
      </p:sp>
      <p:sp>
        <p:nvSpPr>
          <p:cNvPr id="7178" name="Puzzle2"/>
          <p:cNvSpPr>
            <a:spLocks noChangeAspect="1" noEditPoints="1" noChangeArrowheads="1"/>
          </p:cNvSpPr>
          <p:nvPr/>
        </p:nvSpPr>
        <p:spPr bwMode="blackWhite">
          <a:xfrm>
            <a:off x="3571240" y="2245995"/>
            <a:ext cx="3590925" cy="2153285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rgbClr val="CCFFCC"/>
          </a:solidFill>
          <a:ln w="9525">
            <a:miter lim="800000"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l"/>
            <a:r>
              <a:rPr lang="en-US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Water pollution</a:t>
            </a:r>
            <a:endParaRPr lang="ru-RU" alt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179" name="Puzzle3"/>
          <p:cNvSpPr>
            <a:spLocks noChangeAspect="1" noEditPoints="1" noChangeArrowheads="1"/>
          </p:cNvSpPr>
          <p:nvPr/>
        </p:nvSpPr>
        <p:spPr bwMode="blackWhite">
          <a:xfrm>
            <a:off x="6232525" y="1219200"/>
            <a:ext cx="2317115" cy="328422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rgbClr val="33CC33"/>
          </a:solidFill>
          <a:ln w="9525">
            <a:miter lim="800000"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anchor="ctr" anchorCtr="1">
            <a:flatTx/>
          </a:bodyPr>
          <a:lstStyle/>
          <a:p>
            <a:pPr algn="ctr"/>
            <a:endParaRPr lang="en-US" altLang="ru-RU" sz="2400">
              <a:latin typeface="Times New Roman" panose="02020603050405020304" pitchFamily="18" charset="0"/>
            </a:endParaRPr>
          </a:p>
          <a:p>
            <a:pPr algn="ctr"/>
            <a:r>
              <a:rPr lang="en-US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People’s health</a:t>
            </a:r>
            <a:endParaRPr lang="ru-RU" alt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180" name="Puzzle3"/>
          <p:cNvSpPr>
            <a:spLocks noChangeAspect="1" noEditPoints="1" noChangeArrowheads="1"/>
          </p:cNvSpPr>
          <p:nvPr/>
        </p:nvSpPr>
        <p:spPr bwMode="blackWhite">
          <a:xfrm>
            <a:off x="2514600" y="1600200"/>
            <a:ext cx="1936750" cy="26670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rgbClr val="00FF00"/>
          </a:solidFill>
          <a:ln w="9525">
            <a:miter lim="800000"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en-US" altLang="ru-RU" sz="2800" b="1">
                <a:latin typeface="Times New Roman" panose="02020603050405020304" pitchFamily="18" charset="0"/>
              </a:rPr>
              <a:t>Air pollution</a:t>
            </a:r>
            <a:endParaRPr lang="ru-RU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7196" name="Puzzle4"/>
          <p:cNvSpPr>
            <a:spLocks noChangeAspect="1" noEditPoints="1" noChangeArrowheads="1"/>
          </p:cNvSpPr>
          <p:nvPr/>
        </p:nvSpPr>
        <p:spPr bwMode="blackWhite">
          <a:xfrm>
            <a:off x="4281805" y="3657600"/>
            <a:ext cx="2270760" cy="2957830"/>
          </a:xfrm>
          <a:custGeom>
            <a:avLst/>
            <a:gdLst>
              <a:gd name="T0" fmla="*/ 1548 w 21600"/>
              <a:gd name="T1" fmla="*/ 5444 h 21600"/>
              <a:gd name="T2" fmla="*/ 20203 w 21600"/>
              <a:gd name="T3" fmla="*/ 9103 h 21600"/>
            </a:gdLst>
            <a:ahLst/>
            <a:cxnLst/>
            <a:rect l="T0" t="T1" r="T2" b="T3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339966"/>
          </a:solidFill>
          <a:ln w="9525">
            <a:miter lim="800000"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339966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alt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Endangered</a:t>
            </a:r>
            <a:r>
              <a:rPr lang="ru-RU" alt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    </a:t>
            </a:r>
            <a:r>
              <a:rPr lang="en-US" alt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plants, animals</a:t>
            </a:r>
            <a:endParaRPr lang="en-US" altLang="ru-RU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altLang="ru-RU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altLang="ru-RU" sz="2400" b="1">
              <a:latin typeface="Times New Roman" panose="02020603050405020304" pitchFamily="18" charset="0"/>
            </a:endParaRPr>
          </a:p>
        </p:txBody>
      </p:sp>
      <p:pic>
        <p:nvPicPr>
          <p:cNvPr id="11273" name="Picture 30" descr="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" y="408305"/>
            <a:ext cx="2514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uzzle5"/>
          <p:cNvSpPr>
            <a:spLocks noChangeAspect="1" noEditPoints="1" noChangeArrowheads="1"/>
          </p:cNvSpPr>
          <p:nvPr/>
        </p:nvSpPr>
        <p:spPr bwMode="blackWhite">
          <a:xfrm>
            <a:off x="1997075" y="3561715"/>
            <a:ext cx="2971800" cy="2438400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rgbClr val="00FF00"/>
          </a:solidFill>
          <a:ln w="9525">
            <a:miter lim="800000"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alt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Land pollution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 animBg="1"/>
      <p:bldP spid="7179" grpId="0" bldLvl="0" animBg="1"/>
      <p:bldP spid="7180" grpId="0" animBg="1"/>
      <p:bldP spid="7196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19613C41-E01C-4453-81DF-BBA8518E7D1C}" type="slidenum">
              <a:rPr lang="ru-RU" altLang="ru-RU"/>
              <a:t>20</a:t>
            </a:fld>
            <a:endParaRPr lang="ru-RU" alt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 smtClean="0"/>
              <a:t>Homework</a:t>
            </a:r>
            <a:endParaRPr lang="ru-RU" altLang="ru-RU" smtClean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ru-RU" sz="5400" dirty="0" smtClean="0"/>
              <a:t>SB p. 59 (57) ex.17</a:t>
            </a:r>
            <a:r>
              <a:rPr lang="ru-RU" altLang="ru-RU" sz="5400" dirty="0" smtClean="0"/>
              <a:t> письм.</a:t>
            </a:r>
          </a:p>
        </p:txBody>
      </p:sp>
      <p:pic>
        <p:nvPicPr>
          <p:cNvPr id="23557" name="Picture 10" descr="children_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4460" y="3046730"/>
            <a:ext cx="393890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3</a:t>
            </a:fld>
            <a:endParaRPr lang="ru-RU" altLang="ru-RU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630" y="1222375"/>
            <a:ext cx="8229600" cy="5364480"/>
          </a:xfrm>
          <a:solidFill>
            <a:schemeClr val="accent1"/>
          </a:solidFill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lnSpc>
                <a:spcPct val="90000"/>
              </a:lnSpc>
              <a:buNone/>
            </a:pPr>
            <a:r>
              <a:rPr lang="en-US" altLang="ru-RU" sz="2800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 word “</a:t>
            </a:r>
            <a:r>
              <a:rPr lang="en-US" altLang="ru-RU" sz="2800" i="1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ecology”</a:t>
            </a:r>
            <a:r>
              <a:rPr lang="en-US" altLang="ru-RU" sz="2800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came from Greek word which means “home”.</a:t>
            </a:r>
          </a:p>
          <a:p>
            <a:pPr lvl="0" eaLnBrk="1" hangingPunct="1">
              <a:lnSpc>
                <a:spcPct val="90000"/>
              </a:lnSpc>
            </a:pPr>
            <a:endParaRPr lang="en-US" altLang="ru-RU" sz="28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en-US" altLang="ru-RU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Ecological problems </a:t>
            </a:r>
          </a:p>
        </p:txBody>
      </p:sp>
      <p:graphicFrame>
        <p:nvGraphicFramePr>
          <p:cNvPr id="5" name="Таблица 4"/>
          <p:cNvGraphicFramePr/>
          <p:nvPr/>
        </p:nvGraphicFramePr>
        <p:xfrm>
          <a:off x="763270" y="2026920"/>
          <a:ext cx="7669530" cy="4217035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55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00B050"/>
                          </a:solidFill>
                        </a:rPr>
                        <a:t>Water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4800">
                          <a:solidFill>
                            <a:srgbClr val="C00000"/>
                          </a:solidFill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7030A0"/>
                          </a:solidFill>
                        </a:rPr>
                        <a:t>thrown away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00B050"/>
                          </a:solidFill>
                        </a:rPr>
                        <a:t>Air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7030A0"/>
                          </a:solidFill>
                        </a:rPr>
                        <a:t>destroyed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00B050"/>
                          </a:solidFill>
                        </a:rPr>
                        <a:t>Forests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7030A0"/>
                          </a:solidFill>
                        </a:rPr>
                        <a:t>killed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00B050"/>
                          </a:solidFill>
                        </a:rPr>
                        <a:t>Animals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4800">
                          <a:solidFill>
                            <a:srgbClr val="C00000"/>
                          </a:solidFill>
                        </a:rPr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7030A0"/>
                          </a:solidFill>
                        </a:rPr>
                        <a:t>polluted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00B050"/>
                          </a:solidFill>
                        </a:rPr>
                        <a:t>Wildlife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7030A0"/>
                          </a:solidFill>
                        </a:rPr>
                        <a:t>spoiled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00B050"/>
                          </a:solidFill>
                        </a:rPr>
                        <a:t>Litter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7030A0"/>
                          </a:solidFill>
                        </a:rPr>
                        <a:t>cut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3000" b="1">
                          <a:solidFill>
                            <a:srgbClr val="00B050"/>
                          </a:solidFill>
                        </a:rPr>
                        <a:t>Health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  <p:bldP spid="522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4</a:t>
            </a:fld>
            <a:endParaRPr lang="ru-RU" altLang="ru-RU"/>
          </a:p>
        </p:txBody>
      </p:sp>
      <p:sp>
        <p:nvSpPr>
          <p:cNvPr id="5" name="Облачный сервис 4"/>
          <p:cNvSpPr/>
          <p:nvPr/>
        </p:nvSpPr>
        <p:spPr>
          <a:xfrm>
            <a:off x="1186815" y="1171575"/>
            <a:ext cx="6079490" cy="2741930"/>
          </a:xfrm>
          <a:prstGeom prst="cloud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623060" y="1979295"/>
            <a:ext cx="53905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4000" b="1">
                <a:solidFill>
                  <a:srgbClr val="543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problems</a:t>
            </a:r>
          </a:p>
        </p:txBody>
      </p:sp>
      <p:cxnSp>
        <p:nvCxnSpPr>
          <p:cNvPr id="7" name="Прямое соединение 6"/>
          <p:cNvCxnSpPr/>
          <p:nvPr/>
        </p:nvCxnSpPr>
        <p:spPr>
          <a:xfrm flipH="1">
            <a:off x="685800" y="3789045"/>
            <a:ext cx="1341755" cy="782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Прямое соединение 7"/>
          <p:cNvCxnSpPr/>
          <p:nvPr/>
        </p:nvCxnSpPr>
        <p:spPr>
          <a:xfrm>
            <a:off x="4572000" y="4114800"/>
            <a:ext cx="7620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Прямое соединение 8"/>
          <p:cNvCxnSpPr/>
          <p:nvPr/>
        </p:nvCxnSpPr>
        <p:spPr>
          <a:xfrm>
            <a:off x="6553200" y="3605530"/>
            <a:ext cx="1295400" cy="966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Текстовое поле 9"/>
          <p:cNvSpPr txBox="1"/>
          <p:nvPr/>
        </p:nvSpPr>
        <p:spPr>
          <a:xfrm>
            <a:off x="257810" y="4733290"/>
            <a:ext cx="153543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6600" b="1"/>
              <a:t>?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397375" y="5029200"/>
            <a:ext cx="153543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6600" b="1"/>
              <a:t>?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7715250" y="4572000"/>
            <a:ext cx="153543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66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9755"/>
            <a:ext cx="8229600" cy="841375"/>
          </a:xfrm>
        </p:spPr>
        <p:txBody>
          <a:bodyPr/>
          <a:lstStyle/>
          <a:p>
            <a:r>
              <a:rPr lang="en-US" altLang="ru-RU" b="1"/>
              <a:t>... factories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5</a:t>
            </a:fld>
            <a:endParaRPr lang="ru-RU" altLang="ru-RU"/>
          </a:p>
        </p:txBody>
      </p:sp>
      <p:pic>
        <p:nvPicPr>
          <p:cNvPr id="5" name="Замещающее содержимое 4" descr="WHDQ-51385051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460" y="1541145"/>
            <a:ext cx="8448040" cy="5160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9755"/>
            <a:ext cx="8229600" cy="841375"/>
          </a:xfrm>
        </p:spPr>
        <p:txBody>
          <a:bodyPr/>
          <a:lstStyle/>
          <a:p>
            <a:r>
              <a:rPr lang="en-US" altLang="ru-RU" b="1"/>
              <a:t>... rubbish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6</a:t>
            </a:fld>
            <a:endParaRPr lang="ru-RU" altLang="ru-RU"/>
          </a:p>
        </p:txBody>
      </p:sp>
      <p:pic>
        <p:nvPicPr>
          <p:cNvPr id="3" name="Замещающее содержимое 2" descr="8827655_1454536364.52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65" y="1600200"/>
            <a:ext cx="8648065" cy="506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/>
              <a:t>Water is .... by ...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7</a:t>
            </a:fld>
            <a:endParaRPr lang="ru-RU" altLang="ru-RU"/>
          </a:p>
        </p:txBody>
      </p:sp>
      <p:pic>
        <p:nvPicPr>
          <p:cNvPr id="5" name="Замещающее содержимое 4" descr="Kimyasal_atik_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0" y="1256030"/>
            <a:ext cx="8641080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/>
              <a:t>This man is wearing ...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8</a:t>
            </a:fld>
            <a:endParaRPr lang="ru-RU" altLang="ru-RU"/>
          </a:p>
        </p:txBody>
      </p:sp>
      <p:pic>
        <p:nvPicPr>
          <p:cNvPr id="3" name="Замещающее содержимое 2" descr="chemical-waste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" y="1421130"/>
            <a:ext cx="8466455" cy="527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8010" y="225743"/>
            <a:ext cx="8229600" cy="1143000"/>
          </a:xfrm>
        </p:spPr>
        <p:txBody>
          <a:bodyPr/>
          <a:lstStyle/>
          <a:p>
            <a:r>
              <a:rPr lang="en-US" altLang="ru-RU" sz="4600" b="1"/>
              <a:t>We should ...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BCDC-928F-45CB-AC60-CDFBFE21777E}" type="slidenum">
              <a:rPr lang="ru-RU" altLang="ru-RU"/>
              <a:t>9</a:t>
            </a:fld>
            <a:endParaRPr lang="ru-RU" altLang="ru-RU"/>
          </a:p>
        </p:txBody>
      </p:sp>
      <p:pic>
        <p:nvPicPr>
          <p:cNvPr id="5" name="Замещающее содержимое 4" descr="canstock787028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405" y="1238885"/>
            <a:ext cx="7234555" cy="519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0</TotalTime>
  <Words>746</Words>
  <Application>Microsoft Office PowerPoint</Application>
  <PresentationFormat>Экран (4:3)</PresentationFormat>
  <Paragraphs>191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Freestyle Script</vt:lpstr>
      <vt:lpstr>Times New Roman</vt:lpstr>
      <vt:lpstr>Wingdings</vt:lpstr>
      <vt:lpstr>Лучи</vt:lpstr>
      <vt:lpstr>1_Лучи</vt:lpstr>
      <vt:lpstr>2_Лучи</vt:lpstr>
      <vt:lpstr>3_Лучи</vt:lpstr>
      <vt:lpstr>4_Лучи</vt:lpstr>
      <vt:lpstr>5_Лучи</vt:lpstr>
      <vt:lpstr>7_Лучи</vt:lpstr>
      <vt:lpstr>The Earth needs a friend, doesn't it?</vt:lpstr>
      <vt:lpstr>We discuss </vt:lpstr>
      <vt:lpstr>Ecological problems </vt:lpstr>
      <vt:lpstr>Презентация PowerPoint</vt:lpstr>
      <vt:lpstr>... factories</vt:lpstr>
      <vt:lpstr>... rubbish</vt:lpstr>
      <vt:lpstr>Water is .... by ...</vt:lpstr>
      <vt:lpstr>This man is wearing ...</vt:lpstr>
      <vt:lpstr>We should ...</vt:lpstr>
      <vt:lpstr>... of money</vt:lpstr>
      <vt:lpstr>What are the results of our influence on the environment? </vt:lpstr>
      <vt:lpstr>Презентация PowerPoint</vt:lpstr>
      <vt:lpstr>Презентация PowerPoint</vt:lpstr>
      <vt:lpstr>2</vt:lpstr>
      <vt:lpstr>Презентация PowerPoint</vt:lpstr>
      <vt:lpstr>Answer the questions </vt:lpstr>
      <vt:lpstr>find the synonyms from the text</vt:lpstr>
      <vt:lpstr>find the synonyms from the text</vt:lpstr>
      <vt:lpstr>Vocabulary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 Измайлова</dc:creator>
  <cp:lastModifiedBy>Алеся Лукьянова</cp:lastModifiedBy>
  <cp:revision>98</cp:revision>
  <cp:lastPrinted>2113-01-01T00:00:00Z</cp:lastPrinted>
  <dcterms:created xsi:type="dcterms:W3CDTF">2113-01-01T00:00:00Z</dcterms:created>
  <dcterms:modified xsi:type="dcterms:W3CDTF">2018-12-08T16:24:50Z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  <property fmtid="{D5CDD505-2E9C-101B-9397-08002B2CF9AE}" pid="4" name="KSOProductBuildVer">
    <vt:lpwstr>1049-10.2.0.5871</vt:lpwstr>
  </property>
</Properties>
</file>